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6"/>
  </p:notesMasterIdLst>
  <p:handoutMasterIdLst>
    <p:handoutMasterId r:id="rId17"/>
  </p:handoutMasterIdLst>
  <p:sldIdLst>
    <p:sldId id="566" r:id="rId5"/>
    <p:sldId id="2147478453" r:id="rId6"/>
    <p:sldId id="2147478438" r:id="rId7"/>
    <p:sldId id="3542" r:id="rId8"/>
    <p:sldId id="2147478447" r:id="rId9"/>
    <p:sldId id="2147478448" r:id="rId10"/>
    <p:sldId id="3533" r:id="rId11"/>
    <p:sldId id="2147478449" r:id="rId12"/>
    <p:sldId id="2147478450" r:id="rId13"/>
    <p:sldId id="2147478452" r:id="rId14"/>
    <p:sldId id="560" r:id="rId15"/>
  </p:sldIdLst>
  <p:sldSz cx="12192000" cy="6858000"/>
  <p:notesSz cx="6797675" cy="9928225"/>
  <p:embeddedFontLst>
    <p:embeddedFont>
      <p:font typeface="ADPortsGroup" panose="00000500000000000000" pitchFamily="50" charset="-78"/>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jects Award" id="{AF60DD39-33DC-4455-8DAF-C9AADD66E659}">
          <p14:sldIdLst>
            <p14:sldId id="566"/>
          </p14:sldIdLst>
        </p14:section>
        <p14:section name="Criteria" id="{4BBBE9FC-2726-40F4-AB20-5ECA4ACDE1EF}">
          <p14:sldIdLst>
            <p14:sldId id="2147478453"/>
            <p14:sldId id="2147478438"/>
          </p14:sldIdLst>
        </p14:section>
        <p14:section name="Introductory Information" id="{64BC0870-15F5-4015-8441-060D26DD09BB}">
          <p14:sldIdLst>
            <p14:sldId id="3542"/>
            <p14:sldId id="2147478447"/>
          </p14:sldIdLst>
        </p14:section>
        <p14:section name="Project Design &amp; Implementation" id="{CB35DE9B-D293-4F68-9C96-AD2A2952EF4A}">
          <p14:sldIdLst>
            <p14:sldId id="2147478448"/>
            <p14:sldId id="3533"/>
          </p14:sldIdLst>
        </p14:section>
        <p14:section name="Achievements &amp; Impact" id="{79628530-CB1C-4C9F-94AD-78405282DB92}">
          <p14:sldIdLst>
            <p14:sldId id="2147478449"/>
            <p14:sldId id="2147478450"/>
          </p14:sldIdLst>
        </p14:section>
        <p14:section name="Appendix" id="{C374629D-5016-4A2C-8AFB-EFE449B9D465}">
          <p14:sldIdLst>
            <p14:sldId id="2147478452"/>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5"/>
    <a:srgbClr val="13C5BD"/>
    <a:srgbClr val="FFFFCC"/>
    <a:srgbClr val="0F9D96"/>
    <a:srgbClr val="8CF4EF"/>
    <a:srgbClr val="12BAB2"/>
    <a:srgbClr val="218BC9"/>
    <a:srgbClr val="E5F5F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EBB4BB-DE21-461B-82AB-9BAC8113FB6E}" v="27" dt="2025-05-28T12:33:19.5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84908" autoAdjust="0"/>
  </p:normalViewPr>
  <p:slideViewPr>
    <p:cSldViewPr snapToGrid="0" showGuides="1">
      <p:cViewPr varScale="1">
        <p:scale>
          <a:sx n="105" d="100"/>
          <a:sy n="105" d="100"/>
        </p:scale>
        <p:origin x="792" y="114"/>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4C8F49EC-ACB4-4F1D-3884-E28C6577A99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2130207"/>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2130207"/>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2130207"/>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435F1BEC-B700-F490-AED1-96343773E83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dirty="0"/>
              <a:t>Projects Award</a:t>
            </a:r>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1" y="4362512"/>
            <a:ext cx="2132698" cy="3260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sz="2000" dirty="0">
                <a:solidFill>
                  <a:schemeClr val="bg1"/>
                </a:solidFill>
              </a:rPr>
              <a:t>Marina Name:</a:t>
            </a:r>
          </a:p>
          <a:p>
            <a:pPr>
              <a:lnSpc>
                <a:spcPct val="150000"/>
              </a:lnSpc>
            </a:pPr>
            <a:r>
              <a:rPr lang="en-GB" sz="2000" dirty="0">
                <a:solidFill>
                  <a:schemeClr val="bg1"/>
                </a:solidFill>
              </a:rPr>
              <a:t>Project  Title:</a:t>
            </a:r>
          </a:p>
          <a:p>
            <a:pPr>
              <a:lnSpc>
                <a:spcPct val="150000"/>
              </a:lnSpc>
            </a:pPr>
            <a:r>
              <a:rPr lang="en-GB" sz="2000" dirty="0">
                <a:solidFill>
                  <a:schemeClr val="bg1"/>
                </a:solidFill>
              </a:rPr>
              <a:t>Category:</a:t>
            </a:r>
            <a:br>
              <a:rPr lang="en-GB" sz="2000" dirty="0">
                <a:solidFill>
                  <a:schemeClr val="bg1"/>
                </a:solidFill>
              </a:rPr>
            </a:br>
            <a:br>
              <a:rPr lang="en-GB" sz="2000" dirty="0">
                <a:solidFill>
                  <a:schemeClr val="bg1"/>
                </a:solidFill>
              </a:rPr>
            </a:br>
            <a:endParaRPr lang="en-US" sz="2000" dirty="0"/>
          </a:p>
        </p:txBody>
      </p:sp>
      <p:sp>
        <p:nvSpPr>
          <p:cNvPr id="5" name="TextBox 4">
            <a:extLst>
              <a:ext uri="{FF2B5EF4-FFF2-40B4-BE49-F238E27FC236}">
                <a16:creationId xmlns:a16="http://schemas.microsoft.com/office/drawing/2014/main" id="{9C6D0257-9ACF-4148-1360-94826451BA68}"/>
              </a:ext>
            </a:extLst>
          </p:cNvPr>
          <p:cNvSpPr txBox="1"/>
          <p:nvPr/>
        </p:nvSpPr>
        <p:spPr>
          <a:xfrm>
            <a:off x="2469778" y="5172164"/>
            <a:ext cx="6158752" cy="1169551"/>
          </a:xfrm>
          <a:prstGeom prst="rect">
            <a:avLst/>
          </a:prstGeom>
          <a:noFill/>
        </p:spPr>
        <p:txBody>
          <a:bodyPr wrap="square">
            <a:spAutoFit/>
          </a:bodyPr>
          <a:lstStyle/>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b="1"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2" panose="05020102010507070707" pitchFamily="18" charset="2"/>
              </a:rPr>
              <a:t></a:t>
            </a:r>
            <a:r>
              <a:rPr lang="en-US" sz="1600" dirty="0">
                <a:solidFill>
                  <a:schemeClr val="bg1"/>
                </a:solidFill>
                <a:latin typeface="ADPortsGroup"/>
                <a:cs typeface="ADPortsGroup"/>
              </a:rPr>
              <a:t> Sustainability Project Award</a:t>
            </a:r>
          </a:p>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dirty="0">
                <a:solidFill>
                  <a:schemeClr val="bg1"/>
                </a:solidFill>
                <a:latin typeface="ADPortsGroup"/>
                <a:ea typeface="Segoe UI Symbol"/>
                <a:cs typeface="ADPortsGroup"/>
              </a:rPr>
              <a:t>☑ </a:t>
            </a:r>
            <a:r>
              <a:rPr lang="en-US" sz="1600" dirty="0">
                <a:solidFill>
                  <a:schemeClr val="bg1"/>
                </a:solidFill>
                <a:latin typeface="ADPortsGroup"/>
                <a:cs typeface="ADPortsGroup"/>
              </a:rPr>
              <a:t>Innovation Project Award</a:t>
            </a:r>
          </a:p>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dirty="0">
                <a:solidFill>
                  <a:schemeClr val="bg1"/>
                </a:solidFill>
                <a:latin typeface="ADPortsGroup"/>
                <a:ea typeface="Segoe UI Symbol"/>
                <a:cs typeface="ADPortsGroup"/>
              </a:rPr>
              <a:t>☑ </a:t>
            </a:r>
            <a:r>
              <a:rPr lang="en-US" sz="1600" dirty="0">
                <a:solidFill>
                  <a:schemeClr val="bg1"/>
                </a:solidFill>
                <a:latin typeface="ADPortsGroup"/>
                <a:cs typeface="ADPortsGroup"/>
              </a:rPr>
              <a:t>Wellbeing Project Award</a:t>
            </a:r>
          </a:p>
        </p:txBody>
      </p:sp>
      <p:grpSp>
        <p:nvGrpSpPr>
          <p:cNvPr id="6" name="Group 5">
            <a:extLst>
              <a:ext uri="{FF2B5EF4-FFF2-40B4-BE49-F238E27FC236}">
                <a16:creationId xmlns:a16="http://schemas.microsoft.com/office/drawing/2014/main" id="{01598990-168D-C12D-C228-2FF22560AF76}"/>
              </a:ext>
            </a:extLst>
          </p:cNvPr>
          <p:cNvGrpSpPr/>
          <p:nvPr/>
        </p:nvGrpSpPr>
        <p:grpSpPr>
          <a:xfrm>
            <a:off x="2469778" y="4331550"/>
            <a:ext cx="5410198" cy="370859"/>
            <a:chOff x="2402631" y="4331550"/>
            <a:chExt cx="2808514" cy="466531"/>
          </a:xfrm>
        </p:grpSpPr>
        <p:sp>
          <p:nvSpPr>
            <p:cNvPr id="7" name="Rectangle 6">
              <a:extLst>
                <a:ext uri="{FF2B5EF4-FFF2-40B4-BE49-F238E27FC236}">
                  <a16:creationId xmlns:a16="http://schemas.microsoft.com/office/drawing/2014/main" id="{9DD1EC15-15BF-6C11-CFD8-CC2A240E27DB}"/>
                </a:ext>
              </a:extLst>
            </p:cNvPr>
            <p:cNvSpPr/>
            <p:nvPr/>
          </p:nvSpPr>
          <p:spPr>
            <a:xfrm>
              <a:off x="2402631" y="4331550"/>
              <a:ext cx="2808514" cy="466531"/>
            </a:xfrm>
            <a:prstGeom prst="rect">
              <a:avLst/>
            </a:prstGeom>
            <a:noFill/>
            <a:ln>
              <a:solidFill>
                <a:srgbClr val="13C5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8" name="TextBox 7">
              <a:extLst>
                <a:ext uri="{FF2B5EF4-FFF2-40B4-BE49-F238E27FC236}">
                  <a16:creationId xmlns:a16="http://schemas.microsoft.com/office/drawing/2014/main" id="{5B5A655B-F032-ACC6-3A39-BFCBDCA9517F}"/>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chemeClr val="bg1"/>
                  </a:solidFill>
                  <a:latin typeface="ADPortsGroup" panose="00000500000000000000" pitchFamily="50" charset="-78"/>
                  <a:cs typeface="ADPortsGroup" panose="00000500000000000000" pitchFamily="50" charset="-78"/>
                </a:rPr>
                <a:t>Lorem Ipsum</a:t>
              </a:r>
              <a:endParaRPr lang="en-US" sz="1000" dirty="0">
                <a:solidFill>
                  <a:srgbClr val="2D3955"/>
                </a:solidFill>
                <a:latin typeface="ADPortsGroup" panose="00000500000000000000" pitchFamily="50" charset="-78"/>
                <a:cs typeface="ADPortsGroup" panose="00000500000000000000" pitchFamily="50" charset="-78"/>
              </a:endParaRPr>
            </a:p>
          </p:txBody>
        </p:sp>
      </p:grpSp>
      <p:grpSp>
        <p:nvGrpSpPr>
          <p:cNvPr id="9" name="Group 8">
            <a:extLst>
              <a:ext uri="{FF2B5EF4-FFF2-40B4-BE49-F238E27FC236}">
                <a16:creationId xmlns:a16="http://schemas.microsoft.com/office/drawing/2014/main" id="{719C6807-B478-187B-8FDB-9B8A86E339A7}"/>
              </a:ext>
            </a:extLst>
          </p:cNvPr>
          <p:cNvGrpSpPr/>
          <p:nvPr/>
        </p:nvGrpSpPr>
        <p:grpSpPr>
          <a:xfrm>
            <a:off x="2469778" y="4801305"/>
            <a:ext cx="5410198" cy="370859"/>
            <a:chOff x="4963887" y="5150498"/>
            <a:chExt cx="3592284" cy="466531"/>
          </a:xfrm>
        </p:grpSpPr>
        <p:sp>
          <p:nvSpPr>
            <p:cNvPr id="10" name="Rectangle 9">
              <a:extLst>
                <a:ext uri="{FF2B5EF4-FFF2-40B4-BE49-F238E27FC236}">
                  <a16:creationId xmlns:a16="http://schemas.microsoft.com/office/drawing/2014/main" id="{E0DB6CBF-49A5-502D-4B1B-1402D91B3371}"/>
                </a:ext>
              </a:extLst>
            </p:cNvPr>
            <p:cNvSpPr/>
            <p:nvPr/>
          </p:nvSpPr>
          <p:spPr>
            <a:xfrm>
              <a:off x="4963887" y="5150498"/>
              <a:ext cx="3592284" cy="466531"/>
            </a:xfrm>
            <a:prstGeom prst="rect">
              <a:avLst/>
            </a:prstGeom>
            <a:noFill/>
            <a:ln>
              <a:solidFill>
                <a:srgbClr val="13C5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1" name="TextBox 10">
              <a:extLst>
                <a:ext uri="{FF2B5EF4-FFF2-40B4-BE49-F238E27FC236}">
                  <a16:creationId xmlns:a16="http://schemas.microsoft.com/office/drawing/2014/main" id="{7AB5EFD2-B988-015D-EAAD-FF04A9074674}"/>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r>
                <a:rPr lang="en-US" sz="1000" dirty="0">
                  <a:solidFill>
                    <a:schemeClr val="bg1"/>
                  </a:solidFill>
                  <a:latin typeface="ADPortsGroup" panose="00000500000000000000" pitchFamily="50" charset="-78"/>
                  <a:cs typeface="ADPortsGroup" panose="00000500000000000000" pitchFamily="50" charset="-78"/>
                </a:rPr>
                <a:t>Lorem Ipsum</a:t>
              </a:r>
              <a:endParaRPr lang="en-US" sz="1000" dirty="0">
                <a:solidFill>
                  <a:srgbClr val="2D3955"/>
                </a:solidFill>
                <a:latin typeface="ADPortsGroup" panose="00000500000000000000" pitchFamily="50" charset="-78"/>
                <a:cs typeface="ADPortsGroup" panose="00000500000000000000" pitchFamily="50" charset="-78"/>
              </a:endParaRPr>
            </a:p>
          </p:txBody>
        </p:sp>
      </p:gr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80B8620-3D45-45D2-3A11-0460953CE0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0E0234A-510A-6606-7474-E80674217F0B}"/>
              </a:ext>
            </a:extLst>
          </p:cNvPr>
          <p:cNvSpPr>
            <a:spLocks noGrp="1"/>
          </p:cNvSpPr>
          <p:nvPr>
            <p:ph type="title"/>
          </p:nvPr>
        </p:nvSpPr>
        <p:spPr/>
        <p:txBody>
          <a:bodyPr/>
          <a:lstStyle/>
          <a:p>
            <a:r>
              <a:rPr lang="en-US" dirty="0"/>
              <a:t>Category Definition &amp; Eligibility</a:t>
            </a:r>
          </a:p>
        </p:txBody>
      </p:sp>
      <p:sp>
        <p:nvSpPr>
          <p:cNvPr id="6" name="Rectangle 5">
            <a:extLst>
              <a:ext uri="{FF2B5EF4-FFF2-40B4-BE49-F238E27FC236}">
                <a16:creationId xmlns:a16="http://schemas.microsoft.com/office/drawing/2014/main" id="{1CA05322-525C-906B-E391-D4F782B6EA0A}"/>
              </a:ext>
            </a:extLst>
          </p:cNvPr>
          <p:cNvSpPr/>
          <p:nvPr/>
        </p:nvSpPr>
        <p:spPr>
          <a:xfrm>
            <a:off x="1101846" y="1491980"/>
            <a:ext cx="10293105" cy="1015663"/>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The Projects Award recognizes structured initiatives led by marina teams that deliver meaningful improvements in key focus areas. These projects may enhance sustainability, introduce innovation, or promote wellbeing for employees, customers, or the wider community. The award celebrates effective planning, implementation, and measurable results.</a:t>
            </a:r>
          </a:p>
        </p:txBody>
      </p:sp>
      <p:pic>
        <p:nvPicPr>
          <p:cNvPr id="12" name="Graphic 11" descr="Lights On with solid fill">
            <a:extLst>
              <a:ext uri="{FF2B5EF4-FFF2-40B4-BE49-F238E27FC236}">
                <a16:creationId xmlns:a16="http://schemas.microsoft.com/office/drawing/2014/main" id="{FA54D02C-5C92-2C66-991D-D8C2D81E7B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7" name="Rectangle 6">
            <a:extLst>
              <a:ext uri="{FF2B5EF4-FFF2-40B4-BE49-F238E27FC236}">
                <a16:creationId xmlns:a16="http://schemas.microsoft.com/office/drawing/2014/main" id="{5BBC600E-111D-46D2-FFD9-D4108E2A556D}"/>
              </a:ext>
            </a:extLst>
          </p:cNvPr>
          <p:cNvSpPr/>
          <p:nvPr/>
        </p:nvSpPr>
        <p:spPr>
          <a:xfrm>
            <a:off x="1101847" y="2646951"/>
            <a:ext cx="10293104" cy="1585049"/>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Sub-Category Definitions:</a:t>
            </a:r>
          </a:p>
          <a:p>
            <a:pPr marL="171450" marR="0" indent="-171450">
              <a:spcAft>
                <a:spcPts val="900"/>
              </a:spcAft>
              <a:buFont typeface="Arial" panose="020B0604020202020204" pitchFamily="34" charset="0"/>
              <a:buChar char="•"/>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Sustainability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projects that promote environmental responsibility through actions such as reducing energy or water use, minimizing waste, enhancing biodiversity, or raising awareness of sustainable practices.</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900"/>
              </a:spcAft>
              <a:buSzPts val="1000"/>
              <a:buFont typeface="Arial" panose="020B0604020202020204" pitchFamily="34" charset="0"/>
              <a:buChar char="•"/>
              <a:tabLst>
                <a:tab pos="457200" algn="l"/>
              </a:tabLst>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Innovation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the introduction or application of new ideas, tools, technologies, or methods that improve operations, enhance service delivery, or create a better user experience.</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900"/>
              </a:spcAft>
              <a:buSzPts val="1000"/>
              <a:buFont typeface="Arial" panose="020B0604020202020204" pitchFamily="34" charset="0"/>
              <a:buChar char="•"/>
              <a:tabLst>
                <a:tab pos="457200" algn="l"/>
              </a:tabLst>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Wellbeing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efforts that enhance the physical, mental, or emotional wellbeing of staff, customers, or marina users—such as health programs, safety improvements, or community engagement initiatives.</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p:txBody>
      </p:sp>
      <p:sp>
        <p:nvSpPr>
          <p:cNvPr id="9" name="Rectangle 8">
            <a:extLst>
              <a:ext uri="{FF2B5EF4-FFF2-40B4-BE49-F238E27FC236}">
                <a16:creationId xmlns:a16="http://schemas.microsoft.com/office/drawing/2014/main" id="{2D7EF3E4-2B76-EBA1-F558-85ECE32FC875}"/>
              </a:ext>
            </a:extLst>
          </p:cNvPr>
          <p:cNvSpPr/>
          <p:nvPr/>
        </p:nvSpPr>
        <p:spPr>
          <a:xfrm>
            <a:off x="1101846" y="4493137"/>
            <a:ext cx="10293104" cy="1962076"/>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Eligibility Conditions: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Project must have been initiated and implemented within the past 24 months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Should be either completed or in an advanced stage with visible outcomes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Must be led by a marina team, though collaboration with external partners is acceptable</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Can be submitted by a specific department, functional team, or cross-unit collaboration</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Results must be supported by data, evidence, or clear impact measures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sp>
        <p:nvSpPr>
          <p:cNvPr id="10" name="Title 1">
            <a:extLst>
              <a:ext uri="{FF2B5EF4-FFF2-40B4-BE49-F238E27FC236}">
                <a16:creationId xmlns:a16="http://schemas.microsoft.com/office/drawing/2014/main" id="{08CD954D-8C8A-24F4-0642-F2C7129F5F69}"/>
              </a:ext>
            </a:extLst>
          </p:cNvPr>
          <p:cNvSpPr txBox="1">
            <a:spLocks/>
          </p:cNvSpPr>
          <p:nvPr/>
        </p:nvSpPr>
        <p:spPr>
          <a:xfrm>
            <a:off x="1101846" y="1118615"/>
            <a:ext cx="7023727" cy="2586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11B3AB"/>
                </a:solidFill>
                <a:effectLst/>
                <a:uLnTx/>
                <a:uFillTx/>
                <a:latin typeface="ADPortsGroup" panose="00000500000000000000" pitchFamily="50" charset="-78"/>
                <a:ea typeface="+mj-ea"/>
                <a:cs typeface="ADPortsGroup" panose="00000500000000000000" pitchFamily="50" charset="-78"/>
              </a:rPr>
              <a:t>Projects Award</a:t>
            </a:r>
          </a:p>
        </p:txBody>
      </p:sp>
    </p:spTree>
    <p:extLst>
      <p:ext uri="{BB962C8B-B14F-4D97-AF65-F5344CB8AC3E}">
        <p14:creationId xmlns:p14="http://schemas.microsoft.com/office/powerpoint/2010/main" val="267896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6DF20DD-B1E0-FC17-304D-F21B0E28862F}"/>
              </a:ext>
            </a:extLst>
          </p:cNvPr>
          <p:cNvSpPr/>
          <p:nvPr/>
        </p:nvSpPr>
        <p:spPr>
          <a:xfrm rot="5400000">
            <a:off x="6003428" y="-1064772"/>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23" name="Rectangle 22">
            <a:extLst>
              <a:ext uri="{FF2B5EF4-FFF2-40B4-BE49-F238E27FC236}">
                <a16:creationId xmlns:a16="http://schemas.microsoft.com/office/drawing/2014/main" id="{73FF5F42-24E5-2F63-A434-43ACDC74E51F}"/>
              </a:ext>
            </a:extLst>
          </p:cNvPr>
          <p:cNvSpPr/>
          <p:nvPr/>
        </p:nvSpPr>
        <p:spPr>
          <a:xfrm rot="5400000">
            <a:off x="6019441" y="-4182535"/>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19" name="Rectangle 18">
            <a:extLst>
              <a:ext uri="{FF2B5EF4-FFF2-40B4-BE49-F238E27FC236}">
                <a16:creationId xmlns:a16="http://schemas.microsoft.com/office/drawing/2014/main" id="{400C20B9-9F35-4E19-82CD-165517B51D37}"/>
              </a:ext>
            </a:extLst>
          </p:cNvPr>
          <p:cNvSpPr/>
          <p:nvPr/>
        </p:nvSpPr>
        <p:spPr>
          <a:xfrm>
            <a:off x="977236" y="4338702"/>
            <a:ext cx="10372081" cy="2416892"/>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009261" y="1236358"/>
            <a:ext cx="10340058" cy="2635453"/>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13151" y="1236358"/>
            <a:ext cx="10137556" cy="743857"/>
          </a:xfrm>
        </p:spPr>
        <p:txBody>
          <a:bodyPr/>
          <a:lstStyle/>
          <a:p>
            <a:pPr algn="just">
              <a:lnSpc>
                <a:spcPct val="125000"/>
              </a:lnSpc>
              <a:spcBef>
                <a:spcPts val="0"/>
              </a:spcBef>
            </a:pPr>
            <a:r>
              <a:rPr lang="en-US" sz="1000" b="1" i="1" dirty="0"/>
              <a:t>Outstanding projects are initiated in response to a clear need, challenge, or opportunity. They are well-conceptualized, regardless of scale, and executed with purposeful planning, collaboration, and resourcefulness. Whether simple programs or more complex initiatives, they demonstrate structured implementation, stakeholder engagement, and innovative thinking.</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084507" y="879771"/>
            <a:ext cx="4505123" cy="215444"/>
          </a:xfrm>
        </p:spPr>
        <p:txBody>
          <a:bodyPr/>
          <a:lstStyle/>
          <a:p>
            <a:pPr algn="just"/>
            <a:r>
              <a:rPr lang="en-US" sz="1400" b="1" dirty="0">
                <a:solidFill>
                  <a:schemeClr val="bg1"/>
                </a:solidFill>
              </a:rPr>
              <a:t>1. Project Design &amp; Implementation (50%)</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GB" dirty="0"/>
              <a:t>Projects Award-Criteria</a:t>
            </a:r>
            <a:endParaRPr lang="en-US" dirty="0"/>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506" y="3997534"/>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solidFill>
                  <a:schemeClr val="bg1"/>
                </a:solidFill>
              </a:rPr>
              <a:t>2. Project Achievements &amp; Impact (50%)</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522587" y="2118576"/>
            <a:ext cx="9826731" cy="165982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Project purpose and background</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Defined objectives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Identifying stakeholders and involvement</a:t>
            </a:r>
          </a:p>
          <a:p>
            <a:pPr marL="171450" indent="-171450">
              <a:spcBef>
                <a:spcPts val="0"/>
              </a:spcBef>
              <a:spcAft>
                <a:spcPts val="600"/>
              </a:spcAft>
              <a:buSzPts val="1000"/>
              <a:buFont typeface="Arial" panose="020B0604020202020204" pitchFamily="34" charset="0"/>
              <a:buChar char="•"/>
              <a:tabLst>
                <a:tab pos="457200" algn="l"/>
              </a:tabLst>
            </a:pPr>
            <a:r>
              <a:rPr lang="en-US" sz="1000" dirty="0"/>
              <a:t>Innovative features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Planning and resource allocation</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Project team and roles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Approach to challenges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Risk identification and mitigation</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522586" y="5303576"/>
            <a:ext cx="9826731" cy="146247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Tangible and intangible outcomes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Financial or non-financial benefits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Stakeholder feedback or satisfaction</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Awards or formal recognition</a:t>
            </a:r>
          </a:p>
        </p:txBody>
      </p:sp>
      <p:sp>
        <p:nvSpPr>
          <p:cNvPr id="9" name="TextBox 8">
            <a:extLst>
              <a:ext uri="{FF2B5EF4-FFF2-40B4-BE49-F238E27FC236}">
                <a16:creationId xmlns:a16="http://schemas.microsoft.com/office/drawing/2014/main" id="{9A604F17-1235-EDD1-9EBA-652058997C39}"/>
              </a:ext>
            </a:extLst>
          </p:cNvPr>
          <p:cNvSpPr txBox="1"/>
          <p:nvPr/>
        </p:nvSpPr>
        <p:spPr>
          <a:xfrm>
            <a:off x="1029528" y="186549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
        <p:nvSpPr>
          <p:cNvPr id="21" name="Content Placeholder 3">
            <a:extLst>
              <a:ext uri="{FF2B5EF4-FFF2-40B4-BE49-F238E27FC236}">
                <a16:creationId xmlns:a16="http://schemas.microsoft.com/office/drawing/2014/main" id="{59D4039E-4E19-E79A-33A7-9B2E5865FE45}"/>
              </a:ext>
            </a:extLst>
          </p:cNvPr>
          <p:cNvSpPr txBox="1">
            <a:spLocks/>
          </p:cNvSpPr>
          <p:nvPr/>
        </p:nvSpPr>
        <p:spPr>
          <a:xfrm>
            <a:off x="1088615" y="4382875"/>
            <a:ext cx="10137556" cy="5119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b="1" i="1" dirty="0"/>
              <a:t>Outstanding projects achieve meaningful results aligned with their purpose. These may include financial, operational, environmental, or social benefits , demonstrated through measurable outcomes, value delivered, and stakeholder satisfaction.</a:t>
            </a:r>
          </a:p>
        </p:txBody>
      </p:sp>
      <p:sp>
        <p:nvSpPr>
          <p:cNvPr id="22" name="TextBox 21">
            <a:extLst>
              <a:ext uri="{FF2B5EF4-FFF2-40B4-BE49-F238E27FC236}">
                <a16:creationId xmlns:a16="http://schemas.microsoft.com/office/drawing/2014/main" id="{60A2B26F-7876-4A7B-E041-46E2ECA5CDDF}"/>
              </a:ext>
            </a:extLst>
          </p:cNvPr>
          <p:cNvSpPr txBox="1"/>
          <p:nvPr/>
        </p:nvSpPr>
        <p:spPr>
          <a:xfrm>
            <a:off x="1004994" y="502055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Tree>
    <p:extLst>
      <p:ext uri="{BB962C8B-B14F-4D97-AF65-F5344CB8AC3E}">
        <p14:creationId xmlns:p14="http://schemas.microsoft.com/office/powerpoint/2010/main" val="12941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Information </a:t>
            </a:r>
            <a:r>
              <a:rPr lang="en-US" sz="1400" dirty="0"/>
              <a:t>(Not Scored)</a:t>
            </a:r>
            <a:endParaRPr lang="en-US" dirty="0"/>
          </a:p>
        </p:txBody>
      </p:sp>
      <p:sp>
        <p:nvSpPr>
          <p:cNvPr id="2" name="Content Placeholder 1">
            <a:extLst>
              <a:ext uri="{FF2B5EF4-FFF2-40B4-BE49-F238E27FC236}">
                <a16:creationId xmlns:a16="http://schemas.microsoft.com/office/drawing/2014/main" id="{553D143C-5ECA-82B8-010F-E61CC382E0A1}"/>
              </a:ext>
            </a:extLst>
          </p:cNvPr>
          <p:cNvSpPr>
            <a:spLocks noGrp="1"/>
          </p:cNvSpPr>
          <p:nvPr>
            <p:ph sz="quarter" idx="4294967295"/>
          </p:nvPr>
        </p:nvSpPr>
        <p:spPr>
          <a:xfrm>
            <a:off x="993460" y="2318326"/>
            <a:ext cx="8347075" cy="4055103"/>
          </a:xfrm>
        </p:spPr>
        <p:txBody>
          <a:bodyPr/>
          <a:lstStyle/>
          <a:p>
            <a:pPr marL="171450" marR="0" indent="-171450">
              <a:spcAft>
                <a:spcPts val="900"/>
              </a:spcAft>
              <a:buFont typeface="Wingdings" panose="05000000000000000000" pitchFamily="2" charset="2"/>
              <a:buChar char="q"/>
            </a:pPr>
            <a:r>
              <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rPr>
              <a:t> </a:t>
            </a: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of experience in the maritime sector</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with the current marina</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latin typeface="ADPortsGroup" panose="00000500000000000000" pitchFamily="50" charset="-78"/>
                <a:ea typeface="Aptos" panose="020B0004020202020204" pitchFamily="34" charset="0"/>
                <a:cs typeface="ADPortsGroup" panose="00000500000000000000" pitchFamily="50" charset="-78"/>
              </a:rPr>
              <a:t>Professional Experience, positions, years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qualifications and certifications </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Languages spoken (if relevant)</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Description of current role: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responsibilities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Size of team managed </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Strategic or operational functions led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Any KPIs owned or directly influenced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indent="-285750">
              <a:buFont typeface="Wingdings" panose="05000000000000000000" pitchFamily="2" charset="2"/>
              <a:buChar char="q"/>
            </a:pPr>
            <a:endParaRPr lang="en-US" sz="1400" dirty="0">
              <a:solidFill>
                <a:schemeClr val="bg1">
                  <a:lumMod val="50000"/>
                </a:schemeClr>
              </a:solidFill>
              <a:latin typeface="ADPortsGroup" panose="00000500000000000000" pitchFamily="50" charset="-78"/>
              <a:cs typeface="ADPortsGroup" panose="00000500000000000000" pitchFamily="50" charset="-78"/>
            </a:endParaRPr>
          </a:p>
        </p:txBody>
      </p:sp>
      <p:sp>
        <p:nvSpPr>
          <p:cNvPr id="4" name="Content Placeholder 3">
            <a:extLst>
              <a:ext uri="{FF2B5EF4-FFF2-40B4-BE49-F238E27FC236}">
                <a16:creationId xmlns:a16="http://schemas.microsoft.com/office/drawing/2014/main" id="{E00E4F72-27E4-EFB8-9305-8F1DC63EC8A0}"/>
              </a:ext>
            </a:extLst>
          </p:cNvPr>
          <p:cNvSpPr>
            <a:spLocks noGrp="1"/>
          </p:cNvSpPr>
          <p:nvPr>
            <p:ph sz="quarter" idx="4294967295"/>
          </p:nvPr>
        </p:nvSpPr>
        <p:spPr>
          <a:xfrm>
            <a:off x="993460" y="1529254"/>
            <a:ext cx="8482013" cy="307975"/>
          </a:xfrm>
        </p:spPr>
        <p:txBody>
          <a:bodyPr/>
          <a:lstStyle/>
          <a:p>
            <a:r>
              <a:rPr lang="en-US" sz="1400" dirty="0">
                <a:latin typeface="ADPortsGroup" panose="00000500000000000000" pitchFamily="50" charset="-78"/>
                <a:cs typeface="ADPortsGroup" panose="00000500000000000000" pitchFamily="50" charset="-78"/>
              </a:rPr>
              <a:t>Please provide key background information to help assessors understand the context, scope, and relevance of the project.</a:t>
            </a:r>
          </a:p>
        </p:txBody>
      </p:sp>
      <p:sp>
        <p:nvSpPr>
          <p:cNvPr id="6" name="Rectangle 5">
            <a:extLst>
              <a:ext uri="{FF2B5EF4-FFF2-40B4-BE49-F238E27FC236}">
                <a16:creationId xmlns:a16="http://schemas.microsoft.com/office/drawing/2014/main" id="{F3D1F27D-1B2F-09D5-9431-BCCDCAA24306}"/>
              </a:ext>
            </a:extLst>
          </p:cNvPr>
          <p:cNvSpPr/>
          <p:nvPr/>
        </p:nvSpPr>
        <p:spPr>
          <a:xfrm>
            <a:off x="993460" y="728222"/>
            <a:ext cx="9046280"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Present in the following slide key highlights of your career, include: your qualifications, list of your experiences chronologically especially in maritime sector, main certifications you hold, you may add your photo there. </a:t>
            </a:r>
          </a:p>
        </p:txBody>
      </p:sp>
      <p:pic>
        <p:nvPicPr>
          <p:cNvPr id="12" name="Graphic 11" descr="Lights On with solid fill">
            <a:extLst>
              <a:ext uri="{FF2B5EF4-FFF2-40B4-BE49-F238E27FC236}">
                <a16:creationId xmlns:a16="http://schemas.microsoft.com/office/drawing/2014/main" id="{3D7ADFB8-23C6-0A9C-826A-957E49CE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09090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03F2-2432-B5C4-29E4-324F60C2F08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2AF6734-07E3-32FD-518F-314BB986F614}"/>
              </a:ext>
            </a:extLst>
          </p:cNvPr>
          <p:cNvSpPr>
            <a:spLocks noGrp="1"/>
          </p:cNvSpPr>
          <p:nvPr>
            <p:ph type="title"/>
          </p:nvPr>
        </p:nvSpPr>
        <p:spPr/>
        <p:txBody>
          <a:bodyPr/>
          <a:lstStyle/>
          <a:p>
            <a:r>
              <a:rPr lang="en-US" dirty="0"/>
              <a:t>Introductory Information</a:t>
            </a:r>
          </a:p>
        </p:txBody>
      </p:sp>
      <p:sp>
        <p:nvSpPr>
          <p:cNvPr id="1032" name="Rectangle 1031">
            <a:extLst>
              <a:ext uri="{FF2B5EF4-FFF2-40B4-BE49-F238E27FC236}">
                <a16:creationId xmlns:a16="http://schemas.microsoft.com/office/drawing/2014/main" id="{30B232B9-5908-6C7F-F0FB-4F2FC2470FE1}"/>
              </a:ext>
            </a:extLst>
          </p:cNvPr>
          <p:cNvSpPr/>
          <p:nvPr/>
        </p:nvSpPr>
        <p:spPr>
          <a:xfrm>
            <a:off x="710489" y="4270685"/>
            <a:ext cx="7842383" cy="2184528"/>
          </a:xfrm>
          <a:prstGeom prst="rect">
            <a:avLst/>
          </a:prstGeom>
          <a:solidFill>
            <a:schemeClr val="bg1"/>
          </a:solidFill>
          <a:ln>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0229F741-9477-B0C5-3774-CB5CF0BEE30B}"/>
              </a:ext>
            </a:extLst>
          </p:cNvPr>
          <p:cNvSpPr txBox="1"/>
          <p:nvPr/>
        </p:nvSpPr>
        <p:spPr>
          <a:xfrm>
            <a:off x="710488" y="3916746"/>
            <a:ext cx="5607185"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Brief background on the marina or operational area where it was implemented:</a:t>
            </a:r>
          </a:p>
        </p:txBody>
      </p:sp>
      <p:sp>
        <p:nvSpPr>
          <p:cNvPr id="1034" name="TextBox 1033">
            <a:extLst>
              <a:ext uri="{FF2B5EF4-FFF2-40B4-BE49-F238E27FC236}">
                <a16:creationId xmlns:a16="http://schemas.microsoft.com/office/drawing/2014/main" id="{33732E46-3B10-98C8-C15A-D431340EE6F0}"/>
              </a:ext>
            </a:extLst>
          </p:cNvPr>
          <p:cNvSpPr txBox="1"/>
          <p:nvPr/>
        </p:nvSpPr>
        <p:spPr>
          <a:xfrm>
            <a:off x="710490" y="4396528"/>
            <a:ext cx="7842382" cy="415498"/>
          </a:xfrm>
          <a:prstGeom prst="rect">
            <a:avLst/>
          </a:prstGeom>
          <a:noFill/>
        </p:spPr>
        <p:txBody>
          <a:bodyPr wrap="square">
            <a:spAutoFit/>
          </a:bodyPr>
          <a:lstStyle/>
          <a:p>
            <a:r>
              <a:rPr lang="en-US" sz="1050" dirty="0">
                <a:solidFill>
                  <a:schemeClr val="bg1">
                    <a:lumMod val="65000"/>
                  </a:schemeClr>
                </a:solidFill>
                <a:latin typeface="ADPortsGroup" panose="00000500000000000000" pitchFamily="50" charset="-78"/>
                <a:cs typeface="ADPortsGroup" panose="00000500000000000000" pitchFamily="50" charset="-78"/>
              </a:rPr>
              <a:t>Please provide a concise description of your marina and its operations, this will serve to provide context to the implemented project.</a:t>
            </a:r>
          </a:p>
        </p:txBody>
      </p:sp>
      <p:sp>
        <p:nvSpPr>
          <p:cNvPr id="26" name="TextBox 25">
            <a:extLst>
              <a:ext uri="{FF2B5EF4-FFF2-40B4-BE49-F238E27FC236}">
                <a16:creationId xmlns:a16="http://schemas.microsoft.com/office/drawing/2014/main" id="{9F9563E9-4F74-1BAB-941A-922BED20C1CF}"/>
              </a:ext>
            </a:extLst>
          </p:cNvPr>
          <p:cNvSpPr txBox="1"/>
          <p:nvPr/>
        </p:nvSpPr>
        <p:spPr>
          <a:xfrm>
            <a:off x="710487" y="1780567"/>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Project Title:</a:t>
            </a:r>
          </a:p>
        </p:txBody>
      </p:sp>
      <p:sp>
        <p:nvSpPr>
          <p:cNvPr id="27" name="TextBox 26">
            <a:extLst>
              <a:ext uri="{FF2B5EF4-FFF2-40B4-BE49-F238E27FC236}">
                <a16:creationId xmlns:a16="http://schemas.microsoft.com/office/drawing/2014/main" id="{08965397-ABC1-3621-3A72-563AFC3B5F92}"/>
              </a:ext>
            </a:extLst>
          </p:cNvPr>
          <p:cNvSpPr txBox="1"/>
          <p:nvPr/>
        </p:nvSpPr>
        <p:spPr>
          <a:xfrm>
            <a:off x="710488" y="2074551"/>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Category: </a:t>
            </a:r>
          </a:p>
        </p:txBody>
      </p:sp>
      <p:sp>
        <p:nvSpPr>
          <p:cNvPr id="28" name="TextBox 27">
            <a:extLst>
              <a:ext uri="{FF2B5EF4-FFF2-40B4-BE49-F238E27FC236}">
                <a16:creationId xmlns:a16="http://schemas.microsoft.com/office/drawing/2014/main" id="{03140F9C-9789-A293-C781-BD6C0C6D52FD}"/>
              </a:ext>
            </a:extLst>
          </p:cNvPr>
          <p:cNvSpPr txBox="1"/>
          <p:nvPr/>
        </p:nvSpPr>
        <p:spPr>
          <a:xfrm>
            <a:off x="710487" y="2379607"/>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Start Date:</a:t>
            </a:r>
          </a:p>
        </p:txBody>
      </p:sp>
      <p:sp>
        <p:nvSpPr>
          <p:cNvPr id="32" name="TextBox 31">
            <a:extLst>
              <a:ext uri="{FF2B5EF4-FFF2-40B4-BE49-F238E27FC236}">
                <a16:creationId xmlns:a16="http://schemas.microsoft.com/office/drawing/2014/main" id="{DB044E72-26B5-F1FB-0B97-AA45742D4AB2}"/>
              </a:ext>
            </a:extLst>
          </p:cNvPr>
          <p:cNvSpPr txBox="1"/>
          <p:nvPr/>
        </p:nvSpPr>
        <p:spPr>
          <a:xfrm>
            <a:off x="526473" y="2684663"/>
            <a:ext cx="1460757"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Completion Date:</a:t>
            </a:r>
          </a:p>
        </p:txBody>
      </p:sp>
      <p:sp>
        <p:nvSpPr>
          <p:cNvPr id="1038" name="TextBox 1037">
            <a:extLst>
              <a:ext uri="{FF2B5EF4-FFF2-40B4-BE49-F238E27FC236}">
                <a16:creationId xmlns:a16="http://schemas.microsoft.com/office/drawing/2014/main" id="{D3426076-262D-4CE8-DB7F-C5D90F9CE568}"/>
              </a:ext>
            </a:extLst>
          </p:cNvPr>
          <p:cNvSpPr txBox="1"/>
          <p:nvPr/>
        </p:nvSpPr>
        <p:spPr>
          <a:xfrm>
            <a:off x="710487" y="1464439"/>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Marina Name:</a:t>
            </a:r>
          </a:p>
        </p:txBody>
      </p:sp>
      <p:grpSp>
        <p:nvGrpSpPr>
          <p:cNvPr id="1024" name="Group 1023">
            <a:extLst>
              <a:ext uri="{FF2B5EF4-FFF2-40B4-BE49-F238E27FC236}">
                <a16:creationId xmlns:a16="http://schemas.microsoft.com/office/drawing/2014/main" id="{E706D8B4-3BD2-0861-DD94-053AC080FC49}"/>
              </a:ext>
            </a:extLst>
          </p:cNvPr>
          <p:cNvGrpSpPr/>
          <p:nvPr/>
        </p:nvGrpSpPr>
        <p:grpSpPr>
          <a:xfrm>
            <a:off x="2116303" y="1464439"/>
            <a:ext cx="6436569" cy="1452317"/>
            <a:chOff x="1940813" y="1457782"/>
            <a:chExt cx="2808514" cy="1452317"/>
          </a:xfrm>
        </p:grpSpPr>
        <p:grpSp>
          <p:nvGrpSpPr>
            <p:cNvPr id="9" name="Group 8">
              <a:extLst>
                <a:ext uri="{FF2B5EF4-FFF2-40B4-BE49-F238E27FC236}">
                  <a16:creationId xmlns:a16="http://schemas.microsoft.com/office/drawing/2014/main" id="{A559AA95-F995-CB2F-AD58-371F8ED9BAA2}"/>
                </a:ext>
              </a:extLst>
            </p:cNvPr>
            <p:cNvGrpSpPr/>
            <p:nvPr/>
          </p:nvGrpSpPr>
          <p:grpSpPr>
            <a:xfrm>
              <a:off x="1940813" y="1773910"/>
              <a:ext cx="2808514" cy="232093"/>
              <a:chOff x="2513468" y="1801619"/>
              <a:chExt cx="2808514" cy="232093"/>
            </a:xfrm>
          </p:grpSpPr>
          <p:sp>
            <p:nvSpPr>
              <p:cNvPr id="17" name="Rectangle 16">
                <a:extLst>
                  <a:ext uri="{FF2B5EF4-FFF2-40B4-BE49-F238E27FC236}">
                    <a16:creationId xmlns:a16="http://schemas.microsoft.com/office/drawing/2014/main" id="{C3354DF9-5E01-29A2-0A3F-9D6248F9FBED}"/>
                  </a:ext>
                </a:extLst>
              </p:cNvPr>
              <p:cNvSpPr/>
              <p:nvPr/>
            </p:nvSpPr>
            <p:spPr>
              <a:xfrm>
                <a:off x="2513468" y="1801619"/>
                <a:ext cx="2808514" cy="232093"/>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8" name="TextBox 17">
                <a:extLst>
                  <a:ext uri="{FF2B5EF4-FFF2-40B4-BE49-F238E27FC236}">
                    <a16:creationId xmlns:a16="http://schemas.microsoft.com/office/drawing/2014/main" id="{0C96847D-C9DE-3C67-0781-5542513133F8}"/>
                  </a:ext>
                </a:extLst>
              </p:cNvPr>
              <p:cNvSpPr txBox="1"/>
              <p:nvPr/>
            </p:nvSpPr>
            <p:spPr>
              <a:xfrm>
                <a:off x="2513468" y="1801619"/>
                <a:ext cx="2808514" cy="232093"/>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20" name="Group 19">
              <a:extLst>
                <a:ext uri="{FF2B5EF4-FFF2-40B4-BE49-F238E27FC236}">
                  <a16:creationId xmlns:a16="http://schemas.microsoft.com/office/drawing/2014/main" id="{83FAA9F0-BCAB-A3DF-C189-B57BB3967794}"/>
                </a:ext>
              </a:extLst>
            </p:cNvPr>
            <p:cNvGrpSpPr/>
            <p:nvPr/>
          </p:nvGrpSpPr>
          <p:grpSpPr>
            <a:xfrm>
              <a:off x="1940813" y="2067895"/>
              <a:ext cx="2808514" cy="232093"/>
              <a:chOff x="4963887" y="5150498"/>
              <a:chExt cx="3592284" cy="466531"/>
            </a:xfrm>
          </p:grpSpPr>
          <p:sp>
            <p:nvSpPr>
              <p:cNvPr id="21" name="Rectangle 20">
                <a:extLst>
                  <a:ext uri="{FF2B5EF4-FFF2-40B4-BE49-F238E27FC236}">
                    <a16:creationId xmlns:a16="http://schemas.microsoft.com/office/drawing/2014/main" id="{0AD9185D-E1C8-02FA-87C0-84AE73E19624}"/>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22" name="TextBox 21">
                <a:extLst>
                  <a:ext uri="{FF2B5EF4-FFF2-40B4-BE49-F238E27FC236}">
                    <a16:creationId xmlns:a16="http://schemas.microsoft.com/office/drawing/2014/main" id="{BCBF410B-486B-D3EC-B671-8FDB7402710C}"/>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8" name="Group 7">
              <a:extLst>
                <a:ext uri="{FF2B5EF4-FFF2-40B4-BE49-F238E27FC236}">
                  <a16:creationId xmlns:a16="http://schemas.microsoft.com/office/drawing/2014/main" id="{18BB012E-80EC-9130-6A7E-E1C5F6C92FF8}"/>
                </a:ext>
              </a:extLst>
            </p:cNvPr>
            <p:cNvGrpSpPr/>
            <p:nvPr/>
          </p:nvGrpSpPr>
          <p:grpSpPr>
            <a:xfrm>
              <a:off x="1940813" y="1457782"/>
              <a:ext cx="2808514" cy="254724"/>
              <a:chOff x="2513468" y="1485491"/>
              <a:chExt cx="2808514" cy="254724"/>
            </a:xfrm>
          </p:grpSpPr>
          <p:sp>
            <p:nvSpPr>
              <p:cNvPr id="1036" name="Rectangle 1035">
                <a:extLst>
                  <a:ext uri="{FF2B5EF4-FFF2-40B4-BE49-F238E27FC236}">
                    <a16:creationId xmlns:a16="http://schemas.microsoft.com/office/drawing/2014/main" id="{8ACDD0FF-E6D6-7484-33EC-B1286FF30D5D}"/>
                  </a:ext>
                </a:extLst>
              </p:cNvPr>
              <p:cNvSpPr/>
              <p:nvPr/>
            </p:nvSpPr>
            <p:spPr>
              <a:xfrm>
                <a:off x="2513468" y="1485491"/>
                <a:ext cx="2808514" cy="232093"/>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037" name="TextBox 1036">
                <a:extLst>
                  <a:ext uri="{FF2B5EF4-FFF2-40B4-BE49-F238E27FC236}">
                    <a16:creationId xmlns:a16="http://schemas.microsoft.com/office/drawing/2014/main" id="{8D1B8CB1-4BB8-2189-D861-CB9EF279604C}"/>
                  </a:ext>
                </a:extLst>
              </p:cNvPr>
              <p:cNvSpPr txBox="1"/>
              <p:nvPr/>
            </p:nvSpPr>
            <p:spPr>
              <a:xfrm>
                <a:off x="2513468" y="1485491"/>
                <a:ext cx="2808514" cy="232093"/>
              </a:xfrm>
              <a:prstGeom prst="rect">
                <a:avLst/>
              </a:prstGeom>
            </p:spPr>
            <p:txBody>
              <a:bodyPr vert="horz" wrap="square" lIns="0" tIns="0" rIns="0" bIns="0" rtlCol="0" anchor="ctr" anchorCtr="0">
                <a:noAutofit/>
              </a:bodyPr>
              <a:lstStyle/>
              <a:p>
                <a:pPr marL="233363" algn="l"/>
                <a:endParaRPr lang="en-US" sz="1000" b="1" dirty="0">
                  <a:solidFill>
                    <a:srgbClr val="2D3955"/>
                  </a:solidFill>
                  <a:latin typeface="ADPortsGroup" panose="00000500000000000000" pitchFamily="50" charset="-78"/>
                  <a:cs typeface="ADPortsGroup" panose="00000500000000000000" pitchFamily="50" charset="-78"/>
                </a:endParaRPr>
              </a:p>
            </p:txBody>
          </p:sp>
          <p:sp>
            <p:nvSpPr>
              <p:cNvPr id="7" name="TextBox 6">
                <a:extLst>
                  <a:ext uri="{FF2B5EF4-FFF2-40B4-BE49-F238E27FC236}">
                    <a16:creationId xmlns:a16="http://schemas.microsoft.com/office/drawing/2014/main" id="{352CE0F5-049A-177A-3DBE-06AFC9BE687C}"/>
                  </a:ext>
                </a:extLst>
              </p:cNvPr>
              <p:cNvSpPr txBox="1"/>
              <p:nvPr/>
            </p:nvSpPr>
            <p:spPr>
              <a:xfrm>
                <a:off x="2513468" y="1508122"/>
                <a:ext cx="2808514" cy="232093"/>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0" name="Group 9">
              <a:extLst>
                <a:ext uri="{FF2B5EF4-FFF2-40B4-BE49-F238E27FC236}">
                  <a16:creationId xmlns:a16="http://schemas.microsoft.com/office/drawing/2014/main" id="{64EA4BD3-72B5-5093-9EDB-3CC918B682CC}"/>
                </a:ext>
              </a:extLst>
            </p:cNvPr>
            <p:cNvGrpSpPr/>
            <p:nvPr/>
          </p:nvGrpSpPr>
          <p:grpSpPr>
            <a:xfrm>
              <a:off x="1940813" y="2361880"/>
              <a:ext cx="2808514" cy="232093"/>
              <a:chOff x="4963887" y="5150498"/>
              <a:chExt cx="3592284" cy="466531"/>
            </a:xfrm>
          </p:grpSpPr>
          <p:sp>
            <p:nvSpPr>
              <p:cNvPr id="12" name="Rectangle 11">
                <a:extLst>
                  <a:ext uri="{FF2B5EF4-FFF2-40B4-BE49-F238E27FC236}">
                    <a16:creationId xmlns:a16="http://schemas.microsoft.com/office/drawing/2014/main" id="{19FD123C-F63C-2854-D5BD-DF86C83E2673}"/>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3" name="TextBox 12">
                <a:extLst>
                  <a:ext uri="{FF2B5EF4-FFF2-40B4-BE49-F238E27FC236}">
                    <a16:creationId xmlns:a16="http://schemas.microsoft.com/office/drawing/2014/main" id="{AE33D5B0-E39C-1422-53A6-8E831EA18150}"/>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5" name="Group 14">
              <a:extLst>
                <a:ext uri="{FF2B5EF4-FFF2-40B4-BE49-F238E27FC236}">
                  <a16:creationId xmlns:a16="http://schemas.microsoft.com/office/drawing/2014/main" id="{3FABE9B7-FD34-875B-262B-AD21A1C95847}"/>
                </a:ext>
              </a:extLst>
            </p:cNvPr>
            <p:cNvGrpSpPr/>
            <p:nvPr/>
          </p:nvGrpSpPr>
          <p:grpSpPr>
            <a:xfrm>
              <a:off x="1940813" y="2678006"/>
              <a:ext cx="2808514" cy="232093"/>
              <a:chOff x="4963887" y="5150498"/>
              <a:chExt cx="3592284" cy="466531"/>
            </a:xfrm>
          </p:grpSpPr>
          <p:sp>
            <p:nvSpPr>
              <p:cNvPr id="19" name="Rectangle 18">
                <a:extLst>
                  <a:ext uri="{FF2B5EF4-FFF2-40B4-BE49-F238E27FC236}">
                    <a16:creationId xmlns:a16="http://schemas.microsoft.com/office/drawing/2014/main" id="{D4C824C7-2C5D-CFFE-821C-81C847363690}"/>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33" name="TextBox 32">
                <a:extLst>
                  <a:ext uri="{FF2B5EF4-FFF2-40B4-BE49-F238E27FC236}">
                    <a16:creationId xmlns:a16="http://schemas.microsoft.com/office/drawing/2014/main" id="{85838A22-FEDD-DA52-00BE-CFC61C94A8E6}"/>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sp>
        <p:nvSpPr>
          <p:cNvPr id="58" name="TextBox 57">
            <a:extLst>
              <a:ext uri="{FF2B5EF4-FFF2-40B4-BE49-F238E27FC236}">
                <a16:creationId xmlns:a16="http://schemas.microsoft.com/office/drawing/2014/main" id="{66FD3E93-8DA8-E8A0-DEB1-D574E167D53F}"/>
              </a:ext>
            </a:extLst>
          </p:cNvPr>
          <p:cNvSpPr txBox="1"/>
          <p:nvPr/>
        </p:nvSpPr>
        <p:spPr>
          <a:xfrm>
            <a:off x="710487" y="2989719"/>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Category</a:t>
            </a:r>
          </a:p>
        </p:txBody>
      </p:sp>
      <p:sp>
        <p:nvSpPr>
          <p:cNvPr id="62" name="TextBox 61">
            <a:extLst>
              <a:ext uri="{FF2B5EF4-FFF2-40B4-BE49-F238E27FC236}">
                <a16:creationId xmlns:a16="http://schemas.microsoft.com/office/drawing/2014/main" id="{850DC699-452A-E309-3399-C80C11D4FC7A}"/>
              </a:ext>
            </a:extLst>
          </p:cNvPr>
          <p:cNvSpPr txBox="1"/>
          <p:nvPr/>
        </p:nvSpPr>
        <p:spPr>
          <a:xfrm>
            <a:off x="2116304" y="2929811"/>
            <a:ext cx="6158752" cy="832920"/>
          </a:xfrm>
          <a:prstGeom prst="rect">
            <a:avLst/>
          </a:prstGeom>
          <a:noFill/>
        </p:spPr>
        <p:txBody>
          <a:bodyPr wrap="square">
            <a:spAutoFit/>
          </a:bodyPr>
          <a:lstStyle/>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b="1"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2" panose="05020102010507070707" pitchFamily="18" charset="2"/>
              </a:rPr>
              <a:t></a:t>
            </a:r>
            <a:r>
              <a:rPr lang="en-US" sz="1100" dirty="0">
                <a:solidFill>
                  <a:srgbClr val="2D3955"/>
                </a:solidFill>
                <a:latin typeface="ADPortsGroup"/>
                <a:cs typeface="ADPortsGroup"/>
              </a:rPr>
              <a:t> Sustainability Project Award</a:t>
            </a:r>
          </a:p>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dirty="0">
                <a:solidFill>
                  <a:srgbClr val="2D3955"/>
                </a:solidFill>
                <a:latin typeface="ADPortsGroup"/>
                <a:ea typeface="Segoe UI Symbol"/>
                <a:cs typeface="ADPortsGroup"/>
              </a:rPr>
              <a:t>☑ </a:t>
            </a:r>
            <a:r>
              <a:rPr lang="en-US" sz="1100" dirty="0">
                <a:solidFill>
                  <a:srgbClr val="2D3955"/>
                </a:solidFill>
                <a:latin typeface="ADPortsGroup"/>
                <a:cs typeface="ADPortsGroup"/>
              </a:rPr>
              <a:t>Innovation Project Award</a:t>
            </a:r>
          </a:p>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dirty="0">
                <a:solidFill>
                  <a:srgbClr val="2D3955"/>
                </a:solidFill>
                <a:latin typeface="ADPortsGroup"/>
                <a:ea typeface="Segoe UI Symbol"/>
                <a:cs typeface="ADPortsGroup"/>
              </a:rPr>
              <a:t>☑ </a:t>
            </a:r>
            <a:r>
              <a:rPr lang="en-US" sz="1100" dirty="0">
                <a:solidFill>
                  <a:srgbClr val="2D3955"/>
                </a:solidFill>
                <a:latin typeface="ADPortsGroup"/>
                <a:cs typeface="ADPortsGroup"/>
              </a:rPr>
              <a:t>Wellbeing Project Award</a:t>
            </a:r>
          </a:p>
        </p:txBody>
      </p:sp>
    </p:spTree>
    <p:extLst>
      <p:ext uri="{BB962C8B-B14F-4D97-AF65-F5344CB8AC3E}">
        <p14:creationId xmlns:p14="http://schemas.microsoft.com/office/powerpoint/2010/main" val="109348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4907516D-CFCE-625A-D398-5C6A1CD77BC2}"/>
              </a:ext>
            </a:extLst>
          </p:cNvPr>
          <p:cNvSpPr>
            <a:spLocks noGrp="1"/>
          </p:cNvSpPr>
          <p:nvPr>
            <p:ph sz="quarter" idx="10"/>
          </p:nvPr>
        </p:nvSpPr>
        <p:spPr>
          <a:xfrm>
            <a:off x="647701" y="2046232"/>
            <a:ext cx="5118098" cy="4191000"/>
          </a:xfrm>
        </p:spPr>
        <p:txBody>
          <a:bodyPr/>
          <a:lstStyle/>
          <a:p>
            <a:r>
              <a:rPr lang="en-US" sz="1400" b="1" dirty="0"/>
              <a:t>What to Include</a:t>
            </a:r>
          </a:p>
          <a:p>
            <a:pPr marL="0" marR="0" algn="just">
              <a:spcAft>
                <a:spcPts val="900"/>
              </a:spcAft>
            </a:pP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guidance points below are for reference only — you are not required to cover each one. However, addressing multiple points (where applicable) will help present a clearer and more complete submission.</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Project purpose and background: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Why the project was initiated and what problem or opportunity it aimed to address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Defined objectives: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What the team aimed to achieve through the project</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Stakeholders served and engaged: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Who the project was designed for (e.g., employees, customers, community), how they were consulted or involved, and how the project was aligned to their needs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Planning and resource allocation: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How the project was structured, including timeframes, budgeting, and use of internal or external resources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Project team and roles: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Who led and participated in the project, and how roles were distributed or collaborated</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Approach to challenges: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Any issues encountered and how they were resolved or adapted to during execution</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Risk identification and mitigation: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How risks were anticipated, monitored, and managed</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Innovative features or approach: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What was new, creative, or uniquely applied in how the project was designed or delivered</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63C9D62B-E2D1-071F-3AD4-3624D4156089}"/>
              </a:ext>
            </a:extLst>
          </p:cNvPr>
          <p:cNvSpPr>
            <a:spLocks noGrp="1"/>
          </p:cNvSpPr>
          <p:nvPr>
            <p:ph sz="quarter" idx="12"/>
          </p:nvPr>
        </p:nvSpPr>
        <p:spPr>
          <a:xfrm>
            <a:off x="6426198" y="2046232"/>
            <a:ext cx="5118101" cy="4191000"/>
          </a:xfrm>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Support with visuals: </a:t>
            </a:r>
            <a:r>
              <a:rPr lang="en-US" sz="1000" dirty="0"/>
              <a:t>You may include charts, photos, screenshots, or reports that help illustrate their project phases.</a:t>
            </a:r>
          </a:p>
          <a:p>
            <a:pPr marL="342900" marR="0" lvl="0" indent="-342900">
              <a:spcAft>
                <a:spcPts val="900"/>
              </a:spcAft>
              <a:buSzPts val="1000"/>
              <a:buFont typeface="Symbol" panose="05050102010706020507" pitchFamily="18" charset="2"/>
              <a:buChar char=""/>
              <a:tabLst>
                <a:tab pos="457200" algn="l"/>
              </a:tabLst>
            </a:pPr>
            <a:r>
              <a:rPr lang="en-US" sz="1000" b="1" dirty="0"/>
              <a:t>Limit to 10 Slides: </a:t>
            </a:r>
            <a:r>
              <a:rPr lang="en-US" sz="1000" dirty="0">
                <a:solidFill>
                  <a:srgbClr val="2D3955"/>
                </a:solidFill>
                <a:latin typeface="ADPortsGroup" panose="00000500000000000000" pitchFamily="50" charset="-78"/>
                <a:cs typeface="ADPortsGroup" panose="00000500000000000000" pitchFamily="50" charset="-78"/>
              </a:rPr>
              <a:t>You may use up to </a:t>
            </a:r>
            <a:r>
              <a:rPr lang="en-US" sz="1000" dirty="0"/>
              <a:t>ten</a:t>
            </a:r>
            <a:r>
              <a:rPr lang="en-US" sz="1000" dirty="0">
                <a:solidFill>
                  <a:srgbClr val="2D3955"/>
                </a:solidFill>
                <a:latin typeface="ADPortsGroup" panose="00000500000000000000" pitchFamily="50" charset="-78"/>
                <a:cs typeface="ADPortsGroup" panose="00000500000000000000" pitchFamily="50" charset="-78"/>
              </a:rPr>
              <a:t>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You are encouraged to use the format that best showcases the project—whether through storytelling, visuals, reports, images, or other multimedia elements.</a:t>
            </a:r>
          </a:p>
          <a:p>
            <a:pPr marL="342900" marR="0" lvl="0" indent="-342900">
              <a:spcAft>
                <a:spcPts val="900"/>
              </a:spcAft>
              <a:buSzPts val="1000"/>
              <a:buFont typeface="Symbol" panose="05050102010706020507" pitchFamily="18" charset="2"/>
              <a:buChar char=""/>
              <a:tabLst>
                <a:tab pos="457200" algn="l"/>
              </a:tabLst>
            </a:pPr>
            <a:r>
              <a:rPr lang="en-US" sz="1000" b="1" dirty="0"/>
              <a:t>Project size: </a:t>
            </a:r>
            <a:r>
              <a:rPr lang="en-US" sz="1000" dirty="0"/>
              <a:t>Projects are not necessarily high investment; they can be of any size. They could be either initiatives or management programs. Even small projects can be powerful if they are structured and purposeful.</a:t>
            </a:r>
            <a:endParaRPr lang="en-US" sz="1200" b="1" dirty="0"/>
          </a:p>
        </p:txBody>
      </p:sp>
      <p:sp>
        <p:nvSpPr>
          <p:cNvPr id="6" name="Title 5">
            <a:extLst>
              <a:ext uri="{FF2B5EF4-FFF2-40B4-BE49-F238E27FC236}">
                <a16:creationId xmlns:a16="http://schemas.microsoft.com/office/drawing/2014/main" id="{B739B989-65C6-1A45-1D0C-20DD12C235A0}"/>
              </a:ext>
            </a:extLst>
          </p:cNvPr>
          <p:cNvSpPr>
            <a:spLocks noGrp="1"/>
          </p:cNvSpPr>
          <p:nvPr>
            <p:ph type="title"/>
          </p:nvPr>
        </p:nvSpPr>
        <p:spPr/>
        <p:txBody>
          <a:bodyPr/>
          <a:lstStyle/>
          <a:p>
            <a:r>
              <a:rPr lang="en-US" sz="2000" dirty="0"/>
              <a:t>How to Complete the “Project Design &amp; Implementation” Section?</a:t>
            </a:r>
          </a:p>
        </p:txBody>
      </p:sp>
      <p:sp>
        <p:nvSpPr>
          <p:cNvPr id="9" name="TextBox 8">
            <a:extLst>
              <a:ext uri="{FF2B5EF4-FFF2-40B4-BE49-F238E27FC236}">
                <a16:creationId xmlns:a16="http://schemas.microsoft.com/office/drawing/2014/main" id="{4D5D3FC2-F47C-E9A9-53A6-2D228426E545}"/>
              </a:ext>
            </a:extLst>
          </p:cNvPr>
          <p:cNvSpPr txBox="1"/>
          <p:nvPr/>
        </p:nvSpPr>
        <p:spPr>
          <a:xfrm>
            <a:off x="647703" y="1111228"/>
            <a:ext cx="10896596" cy="431245"/>
          </a:xfrm>
          <a:prstGeom prst="rect">
            <a:avLst/>
          </a:prstGeom>
        </p:spPr>
        <p:txBody>
          <a:bodyPr vert="horz" wrap="square" lIns="0" tIns="0" rIns="0" bIns="0" rtlCol="0" anchor="t" anchorCtr="0">
            <a:noAutofit/>
          </a:bodyPr>
          <a:lstStyle/>
          <a:p>
            <a:pPr marL="0" marR="0" algn="just">
              <a:spcAft>
                <a:spcPts val="600"/>
              </a:spcAft>
            </a:pPr>
            <a:r>
              <a:rPr lang="en-US" sz="1200" dirty="0">
                <a:solidFill>
                  <a:srgbClr val="2D3955"/>
                </a:solidFill>
                <a:latin typeface="ADPortsGroup" panose="00000500000000000000" pitchFamily="50" charset="-78"/>
                <a:cs typeface="ADPortsGroup" panose="00000500000000000000" pitchFamily="50" charset="-78"/>
              </a:rPr>
              <a:t>This section focuses on how the project was conceptualized and delivered, from identifying a need to implementing a structured solution. It explores the way the project was planned, resourced, managed, and made meaningful through collaboration, clarity, and innovation.</a:t>
            </a:r>
            <a:endParaRPr lang="en-US" sz="1400" dirty="0">
              <a:solidFill>
                <a:srgbClr val="2D3955"/>
              </a:solidFill>
              <a:latin typeface="ADPortsGroup" panose="00000500000000000000" pitchFamily="50" charset="-78"/>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095B32E-4E58-50BD-F29E-07E43F283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3" name="TextBox 2">
            <a:extLst>
              <a:ext uri="{FF2B5EF4-FFF2-40B4-BE49-F238E27FC236}">
                <a16:creationId xmlns:a16="http://schemas.microsoft.com/office/drawing/2014/main" id="{EA9D2EC7-E324-2345-9B7F-E74BE2CC5C09}"/>
              </a:ext>
            </a:extLst>
          </p:cNvPr>
          <p:cNvSpPr txBox="1"/>
          <p:nvPr/>
        </p:nvSpPr>
        <p:spPr>
          <a:xfrm>
            <a:off x="1034473" y="712302"/>
            <a:ext cx="6096000" cy="276999"/>
          </a:xfrm>
          <a:prstGeom prst="rect">
            <a:avLst/>
          </a:prstGeom>
          <a:noFill/>
        </p:spPr>
        <p:txBody>
          <a:bodyPr wrap="square">
            <a:spAutoFit/>
          </a:bodyPr>
          <a:lstStyle/>
          <a:p>
            <a:pPr marL="0" marR="0">
              <a:spcAft>
                <a:spcPts val="900"/>
              </a:spcAft>
            </a:pPr>
            <a:r>
              <a:rPr lang="en-US" sz="1200" dirty="0">
                <a:solidFill>
                  <a:srgbClr val="2D3955"/>
                </a:solidFill>
                <a:effectLst/>
                <a:latin typeface="ADPortsGroup" panose="00000500000000000000" pitchFamily="50" charset="-78"/>
                <a:ea typeface="PMingLiU" panose="02020500000000000000" pitchFamily="18" charset="-120"/>
                <a:cs typeface="ADPortsGroup" panose="00000500000000000000" pitchFamily="50" charset="-78"/>
              </a:rPr>
              <a:t>Projects Award: Sustainability | Innovation | Wellbeing</a:t>
            </a:r>
          </a:p>
        </p:txBody>
      </p:sp>
    </p:spTree>
    <p:extLst>
      <p:ext uri="{BB962C8B-B14F-4D97-AF65-F5344CB8AC3E}">
        <p14:creationId xmlns:p14="http://schemas.microsoft.com/office/powerpoint/2010/main" val="399107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t>Project Design &amp; Implementation</a:t>
            </a: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5" name="Content Placeholder 1">
            <a:extLst>
              <a:ext uri="{FF2B5EF4-FFF2-40B4-BE49-F238E27FC236}">
                <a16:creationId xmlns:a16="http://schemas.microsoft.com/office/drawing/2014/main" id="{A8D636C3-29B1-0DE4-D17F-4CD4DF417A95}"/>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BA70A2C-10B3-9FAA-AFF3-B19C4A1EAF93}"/>
              </a:ext>
            </a:extLst>
          </p:cNvPr>
          <p:cNvSpPr txBox="1"/>
          <p:nvPr/>
        </p:nvSpPr>
        <p:spPr>
          <a:xfrm>
            <a:off x="949389" y="713678"/>
            <a:ext cx="6953639" cy="369332"/>
          </a:xfrm>
          <a:prstGeom prst="rect">
            <a:avLst/>
          </a:prstGeom>
          <a:noFill/>
        </p:spPr>
        <p:txBody>
          <a:bodyPr wrap="square">
            <a:spAutoFit/>
          </a:bodyPr>
          <a:lstStyle/>
          <a:p>
            <a:r>
              <a:rPr lang="en-US" dirty="0">
                <a:solidFill>
                  <a:schemeClr val="bg1">
                    <a:lumMod val="65000"/>
                  </a:schemeClr>
                </a:solidFill>
              </a:rPr>
              <a:t>Please add slides as you see fit, up to 10 slides for this section.</a:t>
            </a:r>
          </a:p>
        </p:txBody>
      </p:sp>
    </p:spTree>
    <p:extLst>
      <p:ext uri="{BB962C8B-B14F-4D97-AF65-F5344CB8AC3E}">
        <p14:creationId xmlns:p14="http://schemas.microsoft.com/office/powerpoint/2010/main" val="184218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88E1CB9-F874-5E13-9723-C8C1F7E8B02C}"/>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13801D2-4D28-C0E7-E696-65D923F2BDCE}"/>
              </a:ext>
            </a:extLst>
          </p:cNvPr>
          <p:cNvSpPr>
            <a:spLocks noGrp="1"/>
          </p:cNvSpPr>
          <p:nvPr>
            <p:ph sz="quarter" idx="10"/>
          </p:nvPr>
        </p:nvSpPr>
        <p:spPr/>
        <p:txBody>
          <a:bodyPr/>
          <a:lstStyle/>
          <a:p>
            <a:r>
              <a:rPr lang="en-US" sz="1400" b="1" dirty="0"/>
              <a:t>What to Include</a:t>
            </a:r>
          </a:p>
          <a:p>
            <a:pPr marL="0" marR="0" algn="just">
              <a:spcAft>
                <a:spcPts val="900"/>
              </a:spcAft>
            </a:pP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guidance points below are for reference only — you are not required to cover each one. However, addressing multiple points (where applicable) will help present a clearer and more complete submission.</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Key outcomes: Highlight what the project has achieved (outputs, milestones, progress against objectives)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Financial and non-financial results: Describe improvements such as cost savings, operational efficiency, sustainability gains, wellbeing outcomes, or innovation metrics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 impact: Show how the project benefited users, employees, customers, the community, or other relevant groups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Recognition or endorsement: Mention any awards, certifications, internal acknowledgments, or positive feedback received</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8753DDDE-F3C6-2DDA-F463-CAA136B1E132}"/>
              </a:ext>
            </a:extLst>
          </p:cNvPr>
          <p:cNvSpPr>
            <a:spLocks noGrp="1"/>
          </p:cNvSpPr>
          <p:nvPr>
            <p:ph sz="quarter" idx="12"/>
          </p:nvPr>
        </p:nvSpPr>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dirty="0"/>
              <a:t>Present results with clarity , use numbers, visuals, or comparisons where possible</a:t>
            </a:r>
          </a:p>
          <a:p>
            <a:pPr marL="342900" marR="0" lvl="0" indent="-342900">
              <a:spcAft>
                <a:spcPts val="900"/>
              </a:spcAft>
              <a:buSzPts val="1000"/>
              <a:buFont typeface="Symbol" panose="05050102010706020507" pitchFamily="18" charset="2"/>
              <a:buChar char=""/>
              <a:tabLst>
                <a:tab pos="457200" algn="l"/>
              </a:tabLst>
            </a:pPr>
            <a:r>
              <a:rPr lang="en-US" sz="1000" dirty="0"/>
              <a:t>Where relevant, compare your results against baseline data, industry standards, or internal targets</a:t>
            </a:r>
          </a:p>
          <a:p>
            <a:pPr marL="342900" marR="0" lvl="0" indent="-342900">
              <a:spcAft>
                <a:spcPts val="900"/>
              </a:spcAft>
              <a:buSzPts val="1000"/>
              <a:buFont typeface="Symbol" panose="05050102010706020507" pitchFamily="18" charset="2"/>
              <a:buChar char=""/>
              <a:tabLst>
                <a:tab pos="457200" algn="l"/>
              </a:tabLst>
            </a:pPr>
            <a:r>
              <a:rPr lang="en-US" sz="1000" dirty="0"/>
              <a:t>Emphasize broader value: economic, environmental, social, operational, or reputational</a:t>
            </a:r>
          </a:p>
          <a:p>
            <a:pPr marL="342900" marR="0" lvl="0" indent="-342900">
              <a:spcAft>
                <a:spcPts val="900"/>
              </a:spcAft>
              <a:buSzPts val="1000"/>
              <a:buFont typeface="Symbol" panose="05050102010706020507" pitchFamily="18" charset="2"/>
              <a:buChar char=""/>
              <a:tabLst>
                <a:tab pos="457200" algn="l"/>
              </a:tabLst>
            </a:pPr>
            <a:r>
              <a:rPr lang="en-US" sz="1000" dirty="0"/>
              <a:t>Include supporting evidence such as screenshots, user testimonials, KPIs, or dashboards</a:t>
            </a:r>
          </a:p>
          <a:p>
            <a:pPr marL="342900" indent="-342900">
              <a:spcAft>
                <a:spcPts val="900"/>
              </a:spcAft>
              <a:buSzPts val="1000"/>
              <a:buFont typeface="Symbol" panose="05050102010706020507" pitchFamily="18" charset="2"/>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You may use up to </a:t>
            </a:r>
            <a:r>
              <a:rPr lang="en-US" sz="1000" dirty="0"/>
              <a:t>five</a:t>
            </a:r>
            <a:r>
              <a:rPr lang="en-US" sz="1000" dirty="0">
                <a:solidFill>
                  <a:srgbClr val="2D3955"/>
                </a:solidFill>
                <a:latin typeface="ADPortsGroup" panose="00000500000000000000" pitchFamily="50" charset="-78"/>
                <a:cs typeface="ADPortsGroup" panose="00000500000000000000" pitchFamily="50" charset="-78"/>
              </a:rPr>
              <a:t> slides to present this section.</a:t>
            </a:r>
          </a:p>
          <a:p>
            <a:pPr marL="342900" marR="0" lvl="0" indent="-342900">
              <a:spcAft>
                <a:spcPts val="900"/>
              </a:spcAft>
              <a:buSzPts val="1000"/>
              <a:buFont typeface="Symbol" panose="05050102010706020507" pitchFamily="18" charset="2"/>
              <a:buChar char=""/>
              <a:tabLst>
                <a:tab pos="457200" algn="l"/>
              </a:tabLst>
            </a:pPr>
            <a:endParaRPr lang="en-US" sz="1000" dirty="0"/>
          </a:p>
        </p:txBody>
      </p:sp>
      <p:sp>
        <p:nvSpPr>
          <p:cNvPr id="6" name="Title 5">
            <a:extLst>
              <a:ext uri="{FF2B5EF4-FFF2-40B4-BE49-F238E27FC236}">
                <a16:creationId xmlns:a16="http://schemas.microsoft.com/office/drawing/2014/main" id="{EBC92D5B-1F84-B64C-AE95-014F32762432}"/>
              </a:ext>
            </a:extLst>
          </p:cNvPr>
          <p:cNvSpPr>
            <a:spLocks noGrp="1"/>
          </p:cNvSpPr>
          <p:nvPr>
            <p:ph type="title"/>
          </p:nvPr>
        </p:nvSpPr>
        <p:spPr/>
        <p:txBody>
          <a:bodyPr/>
          <a:lstStyle/>
          <a:p>
            <a:r>
              <a:rPr lang="en-US" sz="2000" dirty="0"/>
              <a:t>How to Complete the “Achievements &amp; Impact” Section?</a:t>
            </a:r>
          </a:p>
        </p:txBody>
      </p:sp>
      <p:sp>
        <p:nvSpPr>
          <p:cNvPr id="9" name="TextBox 8">
            <a:extLst>
              <a:ext uri="{FF2B5EF4-FFF2-40B4-BE49-F238E27FC236}">
                <a16:creationId xmlns:a16="http://schemas.microsoft.com/office/drawing/2014/main" id="{56D3387B-BA64-E906-FEFB-2098A78A8A22}"/>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This section highlights what the project accomplished. It focuses on the value and impact generated — financially or non-financially — as well as how key stakeholders benefited from the initiative. It also recognizes how the project has been received or acknowledged within or beyond the organization.</a:t>
            </a:r>
            <a:endParaRPr kumimoji="0" lang="en-US" sz="14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25E084A-7C60-72B3-980C-31FEB4E50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2" name="TextBox 1">
            <a:extLst>
              <a:ext uri="{FF2B5EF4-FFF2-40B4-BE49-F238E27FC236}">
                <a16:creationId xmlns:a16="http://schemas.microsoft.com/office/drawing/2014/main" id="{D387168E-FE2E-2E58-6967-21E2C4B095B1}"/>
              </a:ext>
            </a:extLst>
          </p:cNvPr>
          <p:cNvSpPr txBox="1"/>
          <p:nvPr/>
        </p:nvSpPr>
        <p:spPr>
          <a:xfrm>
            <a:off x="1034473" y="712302"/>
            <a:ext cx="6096000" cy="276999"/>
          </a:xfrm>
          <a:prstGeom prst="rect">
            <a:avLst/>
          </a:prstGeom>
          <a:noFill/>
        </p:spPr>
        <p:txBody>
          <a:bodyPr wrap="square">
            <a:spAutoFit/>
          </a:bodyPr>
          <a:lstStyle/>
          <a:p>
            <a:pPr marL="0" marR="0">
              <a:spcAft>
                <a:spcPts val="900"/>
              </a:spcAft>
            </a:pPr>
            <a:r>
              <a:rPr lang="en-US" sz="1200" dirty="0">
                <a:solidFill>
                  <a:srgbClr val="2D3955"/>
                </a:solidFill>
                <a:effectLst/>
                <a:latin typeface="ADPortsGroup" panose="00000500000000000000" pitchFamily="50" charset="-78"/>
                <a:ea typeface="PMingLiU" panose="02020500000000000000" pitchFamily="18" charset="-120"/>
                <a:cs typeface="ADPortsGroup" panose="00000500000000000000" pitchFamily="50" charset="-78"/>
              </a:rPr>
              <a:t>Projects Award: Sustainability | Innovation | Wellbeing</a:t>
            </a:r>
          </a:p>
        </p:txBody>
      </p:sp>
    </p:spTree>
    <p:extLst>
      <p:ext uri="{BB962C8B-B14F-4D97-AF65-F5344CB8AC3E}">
        <p14:creationId xmlns:p14="http://schemas.microsoft.com/office/powerpoint/2010/main" val="223398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E39F-08FD-122C-62E0-1977CC4AD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36A82-B033-CB6A-3A3D-41A26894D486}"/>
              </a:ext>
            </a:extLst>
          </p:cNvPr>
          <p:cNvSpPr>
            <a:spLocks noGrp="1"/>
          </p:cNvSpPr>
          <p:nvPr>
            <p:ph type="title"/>
          </p:nvPr>
        </p:nvSpPr>
        <p:spPr>
          <a:xfrm>
            <a:off x="1101846" y="402787"/>
            <a:ext cx="8443598" cy="310891"/>
          </a:xfrm>
        </p:spPr>
        <p:txBody>
          <a:bodyPr/>
          <a:lstStyle/>
          <a:p>
            <a:r>
              <a:rPr lang="en-US" sz="2000" dirty="0"/>
              <a:t>Achievements &amp; Impact</a:t>
            </a:r>
            <a:endParaRPr lang="en-US" sz="1600" i="1" dirty="0"/>
          </a:p>
        </p:txBody>
      </p:sp>
      <p:sp>
        <p:nvSpPr>
          <p:cNvPr id="11" name="Title 1">
            <a:extLst>
              <a:ext uri="{FF2B5EF4-FFF2-40B4-BE49-F238E27FC236}">
                <a16:creationId xmlns:a16="http://schemas.microsoft.com/office/drawing/2014/main" id="{7B0F8AB0-6884-7470-3B02-A4376F34B8E6}"/>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F3F5A510-FF7B-724B-29C7-C45D141205DB}"/>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840A3631-1381-5B4A-60C3-CA04975D0B6E}"/>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3621F19-8E3D-48A0-9BBB-517D4D3236B6}"/>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92938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EF7-DCAB-F008-89EC-30E099829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63C00-FE66-F28E-40A7-542D82DC42EC}"/>
              </a:ext>
            </a:extLst>
          </p:cNvPr>
          <p:cNvSpPr>
            <a:spLocks noGrp="1"/>
          </p:cNvSpPr>
          <p:nvPr>
            <p:ph type="title"/>
          </p:nvPr>
        </p:nvSpPr>
        <p:spPr>
          <a:xfrm>
            <a:off x="1101846" y="402787"/>
            <a:ext cx="8443598" cy="310891"/>
          </a:xfrm>
        </p:spPr>
        <p:txBody>
          <a:bodyPr/>
          <a:lstStyle/>
          <a:p>
            <a:r>
              <a:rPr lang="en-US" sz="2000" dirty="0"/>
              <a:t>Appendix</a:t>
            </a:r>
            <a:endParaRPr lang="en-US" sz="1600" i="1" dirty="0"/>
          </a:p>
        </p:txBody>
      </p:sp>
      <p:sp>
        <p:nvSpPr>
          <p:cNvPr id="11" name="Title 1">
            <a:extLst>
              <a:ext uri="{FF2B5EF4-FFF2-40B4-BE49-F238E27FC236}">
                <a16:creationId xmlns:a16="http://schemas.microsoft.com/office/drawing/2014/main" id="{4BE1F8E9-34F6-1355-292F-2F21AA185BDD}"/>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53C4AB18-2D5C-A47A-25E7-7CECF63F34B5}"/>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2393A444-8EC8-D4CB-CE49-0F5F09615FFE}"/>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Any other supporting evidence can be added to this section</a:t>
            </a:r>
            <a:endParaRPr lang="en-US" dirty="0"/>
          </a:p>
        </p:txBody>
      </p:sp>
      <p:sp>
        <p:nvSpPr>
          <p:cNvPr id="7" name="TextBox 6">
            <a:extLst>
              <a:ext uri="{FF2B5EF4-FFF2-40B4-BE49-F238E27FC236}">
                <a16:creationId xmlns:a16="http://schemas.microsoft.com/office/drawing/2014/main" id="{D4180FB5-6109-54C2-20F3-250D3124816F}"/>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24547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d532b2a-25b7-4911-ba4e-46f6d152e6d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276583AB8592648AE6E892AD526828A" ma:contentTypeVersion="16" ma:contentTypeDescription="Create a new document." ma:contentTypeScope="" ma:versionID="de05962668bedd888ec245a92588fcd7">
  <xsd:schema xmlns:xsd="http://www.w3.org/2001/XMLSchema" xmlns:xs="http://www.w3.org/2001/XMLSchema" xmlns:p="http://schemas.microsoft.com/office/2006/metadata/properties" xmlns:ns3="67d693c7-51e1-4958-9ec0-57b0e68273a3" xmlns:ns4="bd532b2a-25b7-4911-ba4e-46f6d152e6d8" targetNamespace="http://schemas.microsoft.com/office/2006/metadata/properties" ma:root="true" ma:fieldsID="d32841414f6358c78e1730eaee865cd8" ns3:_="" ns4:_="">
    <xsd:import namespace="67d693c7-51e1-4958-9ec0-57b0e68273a3"/>
    <xsd:import namespace="bd532b2a-25b7-4911-ba4e-46f6d152e6d8"/>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element ref="ns4:MediaServiceOCR" minOccurs="0"/>
                <xsd:element ref="ns4:MediaServiceDateTaken" minOccurs="0"/>
                <xsd:element ref="ns4:MediaLengthInSeconds"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d693c7-51e1-4958-9ec0-57b0e68273a3" elementFormDefault="qualified">
    <xsd:import namespace="http://schemas.microsoft.com/office/2006/documentManagement/types"/>
    <xsd:import namespace="http://schemas.microsoft.com/office/infopath/2007/PartnerControls"/>
    <xsd:element name="SharedWithDetails" ma:index="8" nillable="true" ma:displayName="Shared With Details" ma:internalName="SharedWithDetails" ma:readOnly="true">
      <xsd:simpleType>
        <xsd:restriction base="dms:Note">
          <xsd:maxLength value="255"/>
        </xsd:restriction>
      </xsd:simpleType>
    </xsd:element>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532b2a-25b7-4911-ba4e-46f6d152e6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C0BAE5-9584-484F-B432-DBF867220ECF}">
  <ds:schemaRefs>
    <ds:schemaRef ds:uri="http://schemas.microsoft.com/sharepoint/v3/contenttype/forms"/>
  </ds:schemaRefs>
</ds:datastoreItem>
</file>

<file path=customXml/itemProps2.xml><?xml version="1.0" encoding="utf-8"?>
<ds:datastoreItem xmlns:ds="http://schemas.openxmlformats.org/officeDocument/2006/customXml" ds:itemID="{58EC3401-234F-4E1E-AA80-FEEC3BF57D10}">
  <ds:schemaRefs>
    <ds:schemaRef ds:uri="http://schemas.microsoft.com/office/infopath/2007/PartnerControls"/>
    <ds:schemaRef ds:uri="67d693c7-51e1-4958-9ec0-57b0e68273a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bd532b2a-25b7-4911-ba4e-46f6d152e6d8"/>
    <ds:schemaRef ds:uri="http://www.w3.org/XML/1998/namespace"/>
    <ds:schemaRef ds:uri="http://purl.org/dc/dcmitype/"/>
  </ds:schemaRefs>
</ds:datastoreItem>
</file>

<file path=customXml/itemProps3.xml><?xml version="1.0" encoding="utf-8"?>
<ds:datastoreItem xmlns:ds="http://schemas.openxmlformats.org/officeDocument/2006/customXml" ds:itemID="{454C794B-EB6D-4BCF-BD07-260F88C0C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d693c7-51e1-4958-9ec0-57b0e68273a3"/>
    <ds:schemaRef ds:uri="bd532b2a-25b7-4911-ba4e-46f6d152e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27683</TotalTime>
  <Words>1340</Words>
  <Application>Microsoft Office PowerPoint</Application>
  <PresentationFormat>Widescreen</PresentationFormat>
  <Paragraphs>122</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Symbol</vt:lpstr>
      <vt:lpstr>Calibri</vt:lpstr>
      <vt:lpstr>Arial</vt:lpstr>
      <vt:lpstr>ADPortsGroup</vt:lpstr>
      <vt:lpstr>Aptos</vt:lpstr>
      <vt:lpstr>Wingdings</vt:lpstr>
      <vt:lpstr>Times New Roman</vt:lpstr>
      <vt:lpstr>1_Office Theme</vt:lpstr>
      <vt:lpstr>Projects Award</vt:lpstr>
      <vt:lpstr>Category Definition &amp; Eligibility</vt:lpstr>
      <vt:lpstr>Projects Award-Criteria</vt:lpstr>
      <vt:lpstr>Introductory Information (Not Scored)</vt:lpstr>
      <vt:lpstr>Introductory Information</vt:lpstr>
      <vt:lpstr>How to Complete the “Project Design &amp; Implementation” Section?</vt:lpstr>
      <vt:lpstr>Project Design &amp; Implementation</vt:lpstr>
      <vt:lpstr>How to Complete the “Achievements &amp; Impact” Section?</vt:lpstr>
      <vt:lpstr>Achievements &amp; Impact</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1106</cp:revision>
  <cp:lastPrinted>2023-07-25T11:12:42Z</cp:lastPrinted>
  <dcterms:created xsi:type="dcterms:W3CDTF">2019-07-17T21:20:20Z</dcterms:created>
  <dcterms:modified xsi:type="dcterms:W3CDTF">2026-03-31T08:02:36Z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0x0101000276583AB8592648AE6E892AD526828A</vt:lpwstr>
  </property>
  <property fmtid="{D5CDD505-2E9C-101B-9397-08002B2CF9AE}" pid="3" name="_dlc_DocIdItemGuid">
    <vt:lpwstr>d5e4a0cc-4a11-4e66-9d76-c4a1d3dc9d35</vt:lpwstr>
  </property>
</Properties>
</file>